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9" r:id="rId4"/>
    <p:sldId id="260" r:id="rId5"/>
    <p:sldId id="261" r:id="rId6"/>
    <p:sldId id="262" r:id="rId7"/>
    <p:sldId id="264" r:id="rId8"/>
    <p:sldId id="269" r:id="rId9"/>
    <p:sldId id="270" r:id="rId10"/>
    <p:sldId id="265" r:id="rId11"/>
    <p:sldId id="291" r:id="rId12"/>
    <p:sldId id="279" r:id="rId13"/>
    <p:sldId id="280" r:id="rId14"/>
    <p:sldId id="292" r:id="rId15"/>
    <p:sldId id="287" r:id="rId16"/>
    <p:sldId id="293" r:id="rId17"/>
    <p:sldId id="281" r:id="rId18"/>
    <p:sldId id="290" r:id="rId19"/>
    <p:sldId id="294" r:id="rId20"/>
    <p:sldId id="29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20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91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64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18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14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57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91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70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71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33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73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7FB25-07F2-A149-BD64-94CF1FBF7266}" type="datetimeFigureOut">
              <a:rPr lang="fr-FR" smtClean="0"/>
              <a:t>11/07/25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C008-0636-514B-88A3-0206C9F2D2A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26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a de Tela 2025-07-04 às 11.08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68" y="2603147"/>
            <a:ext cx="3077414" cy="17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0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a de Tela 2025-07-03 às 10.39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647"/>
            <a:ext cx="9144000" cy="915210"/>
          </a:xfrm>
          <a:prstGeom prst="rect">
            <a:avLst/>
          </a:prstGeom>
        </p:spPr>
      </p:pic>
      <p:pic>
        <p:nvPicPr>
          <p:cNvPr id="5" name="Image 4" descr="Captura de Tela 2025-07-03 às 10.39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66" y="1680300"/>
            <a:ext cx="3046669" cy="4904154"/>
          </a:xfrm>
          <a:prstGeom prst="rect">
            <a:avLst/>
          </a:prstGeom>
        </p:spPr>
      </p:pic>
      <p:pic>
        <p:nvPicPr>
          <p:cNvPr id="6" name="Image 5" descr="Captura de Tela 2025-07-04 às 11.08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26"/>
            <a:ext cx="1837583" cy="105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0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Prova Teórica</a:t>
            </a:r>
            <a:br>
              <a:rPr lang="pt-BR" dirty="0" smtClean="0"/>
            </a:br>
            <a:r>
              <a:rPr lang="pt-BR" sz="3800" dirty="0" smtClean="0"/>
              <a:t>Dia 26 de outubro de 2025</a:t>
            </a:r>
            <a:endParaRPr lang="pt-BR" sz="3800" dirty="0"/>
          </a:p>
        </p:txBody>
      </p:sp>
      <p:sp>
        <p:nvSpPr>
          <p:cNvPr id="4" name="ZoneTexte 3"/>
          <p:cNvSpPr txBox="1"/>
          <p:nvPr/>
        </p:nvSpPr>
        <p:spPr>
          <a:xfrm>
            <a:off x="472908" y="1760354"/>
            <a:ext cx="3999444" cy="1446550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rgbClr val="3366FF"/>
                </a:solidFill>
              </a:rPr>
              <a:t>É recomendado que o participante leve o </a:t>
            </a:r>
            <a:r>
              <a:rPr lang="pt-BR" sz="2200" b="1" dirty="0" smtClean="0">
                <a:solidFill>
                  <a:srgbClr val="3366FF"/>
                </a:solidFill>
              </a:rPr>
              <a:t>Cartão de Confirmação da Inscrição</a:t>
            </a:r>
            <a:r>
              <a:rPr lang="pt-BR" sz="2200" dirty="0" smtClean="0">
                <a:solidFill>
                  <a:srgbClr val="3366FF"/>
                </a:solidFill>
              </a:rPr>
              <a:t> no dia de aplicação da Prova. </a:t>
            </a:r>
            <a:endParaRPr lang="pt-BR" sz="2200" dirty="0">
              <a:solidFill>
                <a:srgbClr val="3366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53529" y="4104802"/>
            <a:ext cx="5004818" cy="2308324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rgbClr val="3366FF"/>
                </a:solidFill>
              </a:rPr>
              <a:t>A aplicação da prova seguirá o horário de Brasília:</a:t>
            </a:r>
          </a:p>
          <a:p>
            <a:endParaRPr lang="pt-BR" sz="2000" dirty="0" smtClean="0">
              <a:solidFill>
                <a:srgbClr val="3366FF"/>
              </a:solidFill>
            </a:endParaRPr>
          </a:p>
          <a:p>
            <a:r>
              <a:rPr lang="pt-BR" sz="2000" dirty="0" smtClean="0">
                <a:solidFill>
                  <a:srgbClr val="3366FF"/>
                </a:solidFill>
              </a:rPr>
              <a:t>- Abertura dos portões: 12h / </a:t>
            </a:r>
            <a:r>
              <a:rPr lang="pt-BR" sz="2000" dirty="0" smtClean="0">
                <a:solidFill>
                  <a:srgbClr val="008000"/>
                </a:solidFill>
              </a:rPr>
              <a:t>11h (MT)</a:t>
            </a:r>
          </a:p>
          <a:p>
            <a:r>
              <a:rPr lang="pt-BR" sz="2000" dirty="0" smtClean="0">
                <a:solidFill>
                  <a:srgbClr val="3366FF"/>
                </a:solidFill>
              </a:rPr>
              <a:t>- Fechamento dos portões: 13h / </a:t>
            </a:r>
            <a:r>
              <a:rPr lang="pt-BR" sz="2000" dirty="0" smtClean="0">
                <a:solidFill>
                  <a:srgbClr val="008000"/>
                </a:solidFill>
              </a:rPr>
              <a:t>12h (MT)</a:t>
            </a:r>
          </a:p>
          <a:p>
            <a:r>
              <a:rPr lang="pt-BR" sz="2000" dirty="0" smtClean="0">
                <a:solidFill>
                  <a:srgbClr val="3366FF"/>
                </a:solidFill>
              </a:rPr>
              <a:t>- Início da prova: 13h30 / </a:t>
            </a:r>
            <a:r>
              <a:rPr lang="pt-BR" sz="2000" dirty="0" smtClean="0">
                <a:solidFill>
                  <a:srgbClr val="008000"/>
                </a:solidFill>
              </a:rPr>
              <a:t>12:30 (MT)</a:t>
            </a:r>
          </a:p>
          <a:p>
            <a:r>
              <a:rPr lang="pt-BR" sz="2000" dirty="0" smtClean="0">
                <a:solidFill>
                  <a:srgbClr val="3366FF"/>
                </a:solidFill>
              </a:rPr>
              <a:t>- Término da prova: 19h </a:t>
            </a:r>
            <a:r>
              <a:rPr lang="pt-BR" sz="2000" dirty="0">
                <a:solidFill>
                  <a:srgbClr val="3366FF"/>
                </a:solidFill>
              </a:rPr>
              <a:t>/ </a:t>
            </a:r>
            <a:r>
              <a:rPr lang="pt-BR" sz="2000" dirty="0" smtClean="0">
                <a:solidFill>
                  <a:srgbClr val="008000"/>
                </a:solidFill>
              </a:rPr>
              <a:t>18h (MT)</a:t>
            </a:r>
            <a:endParaRPr lang="pt-BR" sz="2000" dirty="0">
              <a:solidFill>
                <a:srgbClr val="008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04830" y="1947545"/>
            <a:ext cx="3999444" cy="1785104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200" dirty="0" smtClean="0">
                <a:solidFill>
                  <a:srgbClr val="3366FF"/>
                </a:solidFill>
              </a:rPr>
              <a:t>Levar documento de identidade com nº do CPF </a:t>
            </a:r>
            <a:r>
              <a:rPr lang="pt-BR" sz="2200" dirty="0">
                <a:solidFill>
                  <a:srgbClr val="3366FF"/>
                </a:solidFill>
              </a:rPr>
              <a:t>e</a:t>
            </a:r>
            <a:r>
              <a:rPr lang="pt-BR" sz="2200" dirty="0" smtClean="0">
                <a:solidFill>
                  <a:srgbClr val="3366FF"/>
                </a:solidFill>
              </a:rPr>
              <a:t> foto e caneta esferográfica preta de material transparente (levem mais de uma para garantir)</a:t>
            </a:r>
            <a:endParaRPr lang="pt-BR" sz="2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2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NADE:PND 2025 Prova Teóric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4" y="1603035"/>
            <a:ext cx="6916615" cy="4839034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Calendário Avaliação Teórica 2025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194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Como vai ser a Avaliação Teórica do ENADE / PND?</a:t>
            </a:r>
            <a:endParaRPr lang="pt-BR" dirty="0"/>
          </a:p>
        </p:txBody>
      </p:sp>
      <p:sp>
        <p:nvSpPr>
          <p:cNvPr id="2" name="ZoneTexte 1"/>
          <p:cNvSpPr txBox="1"/>
          <p:nvPr/>
        </p:nvSpPr>
        <p:spPr>
          <a:xfrm>
            <a:off x="457200" y="1648217"/>
            <a:ext cx="8229600" cy="4939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3366FF"/>
                </a:solidFill>
              </a:rPr>
              <a:t>Edital 72 </a:t>
            </a:r>
            <a:r>
              <a:rPr lang="mr-IN" sz="2200" b="1" dirty="0" smtClean="0">
                <a:solidFill>
                  <a:srgbClr val="3366FF"/>
                </a:solidFill>
              </a:rPr>
              <a:t>–</a:t>
            </a:r>
            <a:r>
              <a:rPr lang="pt-BR" sz="2200" b="1" dirty="0" smtClean="0">
                <a:solidFill>
                  <a:srgbClr val="3366FF"/>
                </a:solidFill>
              </a:rPr>
              <a:t> 16 de junho de 2025</a:t>
            </a:r>
          </a:p>
          <a:p>
            <a:pPr marL="285750" indent="-285750" algn="just">
              <a:buFont typeface="Arial"/>
              <a:buChar char="•"/>
            </a:pPr>
            <a:endParaRPr lang="pt-BR" sz="1000" dirty="0" smtClean="0"/>
          </a:p>
          <a:p>
            <a:endParaRPr lang="pt-BR" sz="2000" dirty="0" smtClean="0"/>
          </a:p>
          <a:p>
            <a:r>
              <a:rPr lang="pt-BR" sz="2000" dirty="0" smtClean="0"/>
              <a:t>A </a:t>
            </a:r>
            <a:r>
              <a:rPr lang="pt-BR" sz="2000" dirty="0"/>
              <a:t>prova, com </a:t>
            </a:r>
            <a:r>
              <a:rPr lang="pt-BR" sz="2000" dirty="0" smtClean="0"/>
              <a:t>duração </a:t>
            </a:r>
            <a:r>
              <a:rPr lang="pt-BR" sz="2000" dirty="0"/>
              <a:t>total de </a:t>
            </a:r>
            <a:r>
              <a:rPr lang="pt-BR" sz="2000" b="1" dirty="0" smtClean="0"/>
              <a:t>5 </a:t>
            </a:r>
            <a:r>
              <a:rPr lang="pt-BR" sz="2000" b="1" dirty="0"/>
              <a:t>horas e </a:t>
            </a:r>
            <a:r>
              <a:rPr lang="pt-BR" sz="2000" b="1" dirty="0" smtClean="0"/>
              <a:t>30 </a:t>
            </a:r>
            <a:r>
              <a:rPr lang="pt-BR" sz="2000" b="1" dirty="0"/>
              <a:t>minutos</a:t>
            </a:r>
            <a:r>
              <a:rPr lang="pt-BR" sz="2000" dirty="0"/>
              <a:t>, é composta </a:t>
            </a:r>
            <a:r>
              <a:rPr lang="pt-BR" sz="2000" dirty="0" smtClean="0"/>
              <a:t>por: </a:t>
            </a:r>
          </a:p>
          <a:p>
            <a:endParaRPr lang="pt-BR" sz="2000" dirty="0"/>
          </a:p>
          <a:p>
            <a:pPr marL="342900" indent="-342900">
              <a:buFont typeface="Arial"/>
              <a:buChar char="•"/>
            </a:pPr>
            <a:r>
              <a:rPr lang="pt-BR" sz="2000" b="1" dirty="0"/>
              <a:t>P</a:t>
            </a:r>
            <a:r>
              <a:rPr lang="pt-BR" sz="2000" b="1" dirty="0" smtClean="0"/>
              <a:t>arte </a:t>
            </a:r>
            <a:r>
              <a:rPr lang="pt-BR" sz="2000" b="1" dirty="0"/>
              <a:t>de Formação Geral </a:t>
            </a:r>
            <a:r>
              <a:rPr lang="pt-BR" sz="2000" b="1" dirty="0" smtClean="0"/>
              <a:t>Docente: </a:t>
            </a:r>
          </a:p>
          <a:p>
            <a:pPr marL="800100" lvl="1" indent="-342900">
              <a:buFont typeface="Arial"/>
              <a:buChar char="•"/>
            </a:pPr>
            <a:endParaRPr lang="pt-BR" sz="1000" dirty="0" smtClean="0"/>
          </a:p>
          <a:p>
            <a:pPr marL="800100" lvl="1" indent="-342900">
              <a:buFont typeface="Arial"/>
              <a:buChar char="•"/>
            </a:pPr>
            <a:r>
              <a:rPr lang="pt-BR" sz="1900" dirty="0" smtClean="0"/>
              <a:t>compreende </a:t>
            </a:r>
            <a:r>
              <a:rPr lang="pt-BR" sz="1900" dirty="0"/>
              <a:t>os conteúdos </a:t>
            </a:r>
            <a:r>
              <a:rPr lang="pt-BR" sz="1900" dirty="0" smtClean="0"/>
              <a:t>pedagógicos</a:t>
            </a:r>
          </a:p>
          <a:p>
            <a:pPr marL="800100" lvl="1" indent="-342900">
              <a:buFont typeface="Arial"/>
              <a:buChar char="•"/>
            </a:pPr>
            <a:r>
              <a:rPr lang="pt-BR" sz="1900" dirty="0" smtClean="0"/>
              <a:t>30 </a:t>
            </a:r>
            <a:r>
              <a:rPr lang="pt-BR" sz="1900" dirty="0"/>
              <a:t>(trinta) questões de múltipla escolha, envolvendo situações-problema e 1 (uma) questão discursiva que avaliará aspectos como clareza, coerência, coesão, estratégias argumentativas, vocabulário e gramática adequados à norma padrão da língua portuguesa. </a:t>
            </a:r>
          </a:p>
          <a:p>
            <a:endParaRPr lang="pt-BR" sz="2000" b="1" dirty="0" smtClean="0"/>
          </a:p>
          <a:p>
            <a:pPr marL="342900" indent="-342900">
              <a:buFont typeface="Arial"/>
              <a:buChar char="•"/>
            </a:pPr>
            <a:r>
              <a:rPr lang="pt-BR" sz="2000" b="1" dirty="0" smtClean="0"/>
              <a:t>Parte </a:t>
            </a:r>
            <a:r>
              <a:rPr lang="pt-BR" sz="2000" b="1" dirty="0"/>
              <a:t>de Componente Específico de cada </a:t>
            </a:r>
            <a:r>
              <a:rPr lang="pt-BR" sz="2000" b="1" dirty="0" smtClean="0"/>
              <a:t>área das licenciaturas</a:t>
            </a:r>
          </a:p>
          <a:p>
            <a:pPr marL="800100" lvl="1" indent="-342900">
              <a:buFont typeface="Arial"/>
              <a:buChar char="•"/>
            </a:pPr>
            <a:endParaRPr lang="pt-BR" sz="1000" dirty="0" smtClean="0"/>
          </a:p>
          <a:p>
            <a:pPr marL="800100" lvl="1" indent="-342900">
              <a:buFont typeface="Arial"/>
              <a:buChar char="•"/>
            </a:pPr>
            <a:r>
              <a:rPr lang="pt-BR" sz="1900" dirty="0" smtClean="0"/>
              <a:t>terá </a:t>
            </a:r>
            <a:r>
              <a:rPr lang="pt-BR" sz="1900" dirty="0"/>
              <a:t>50 (cinquenta) questões de múltipla escolha envolvendo situações-problema e estudos de caso. </a:t>
            </a:r>
            <a:endParaRPr lang="pt-BR" sz="2000" dirty="0"/>
          </a:p>
          <a:p>
            <a:pPr lvl="1" algn="just"/>
            <a:endParaRPr lang="pt-BR" sz="1000" dirty="0" smtClean="0"/>
          </a:p>
        </p:txBody>
      </p:sp>
    </p:spTree>
    <p:extLst>
      <p:ext uri="{BB962C8B-B14F-4D97-AF65-F5344CB8AC3E}">
        <p14:creationId xmlns:p14="http://schemas.microsoft.com/office/powerpoint/2010/main" val="293126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Como vai ser a Avaliação Teórica do ENADE / PND?</a:t>
            </a:r>
            <a:endParaRPr lang="pt-BR" dirty="0"/>
          </a:p>
        </p:txBody>
      </p:sp>
      <p:sp>
        <p:nvSpPr>
          <p:cNvPr id="2" name="ZoneTexte 1"/>
          <p:cNvSpPr txBox="1"/>
          <p:nvPr/>
        </p:nvSpPr>
        <p:spPr>
          <a:xfrm>
            <a:off x="457200" y="1648217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3366FF"/>
                </a:solidFill>
              </a:rPr>
              <a:t>PORTARIA 320 </a:t>
            </a:r>
            <a:r>
              <a:rPr lang="mr-IN" sz="2200" b="1" dirty="0" smtClean="0">
                <a:solidFill>
                  <a:srgbClr val="3366FF"/>
                </a:solidFill>
              </a:rPr>
              <a:t>–</a:t>
            </a:r>
            <a:r>
              <a:rPr lang="pt-BR" sz="2200" b="1" dirty="0" smtClean="0">
                <a:solidFill>
                  <a:srgbClr val="3366FF"/>
                </a:solidFill>
              </a:rPr>
              <a:t> 26 de maio de 2025</a:t>
            </a:r>
          </a:p>
          <a:p>
            <a:pPr marL="285750" indent="-285750" algn="just">
              <a:buFont typeface="Arial"/>
              <a:buChar char="•"/>
            </a:pPr>
            <a:endParaRPr lang="pt-BR" sz="2000" dirty="0" smtClean="0"/>
          </a:p>
          <a:p>
            <a:pPr marL="285750" indent="-285750" algn="just">
              <a:buFont typeface="Arial"/>
              <a:buChar char="•"/>
            </a:pPr>
            <a:r>
              <a:rPr lang="pt-BR" sz="2000" dirty="0" smtClean="0"/>
              <a:t>Art. 7º A prova do Enade Licenciaturas e da Prova Nacional Docente, no componente </a:t>
            </a:r>
            <a:r>
              <a:rPr lang="pt-BR" sz="2000" dirty="0" err="1" smtClean="0"/>
              <a:t>específico</a:t>
            </a:r>
            <a:r>
              <a:rPr lang="pt-BR" sz="2000" dirty="0" smtClean="0"/>
              <a:t>, tomará como referencial o processo de ensino e aprendizagem de educação física, articulando aspectos teórico-práticos do ensino com os seguintes objetos de conhecimento: </a:t>
            </a:r>
          </a:p>
          <a:p>
            <a:pPr lvl="1" algn="just"/>
            <a:endParaRPr lang="pt-BR" sz="1000" dirty="0" smtClean="0"/>
          </a:p>
          <a:p>
            <a:pPr lvl="1" algn="just"/>
            <a:r>
              <a:rPr lang="pt-BR" sz="2000" dirty="0" err="1" smtClean="0">
                <a:solidFill>
                  <a:srgbClr val="008000"/>
                </a:solidFill>
              </a:rPr>
              <a:t>I</a:t>
            </a:r>
            <a:r>
              <a:rPr lang="pt-BR" sz="2000" dirty="0" smtClean="0">
                <a:solidFill>
                  <a:srgbClr val="008000"/>
                </a:solidFill>
              </a:rPr>
              <a:t> - dimensões históricas e filosóficas da educação física;</a:t>
            </a:r>
            <a:br>
              <a:rPr lang="pt-BR" sz="2000" dirty="0" smtClean="0">
                <a:solidFill>
                  <a:srgbClr val="008000"/>
                </a:solidFill>
              </a:rPr>
            </a:br>
            <a:r>
              <a:rPr lang="pt-BR" sz="2000" dirty="0" smtClean="0">
                <a:solidFill>
                  <a:srgbClr val="008000"/>
                </a:solidFill>
              </a:rPr>
              <a:t>II - dimensões sociológicas e antropológicas da educação física;</a:t>
            </a:r>
            <a:br>
              <a:rPr lang="pt-BR" sz="2000" dirty="0" smtClean="0">
                <a:solidFill>
                  <a:srgbClr val="008000"/>
                </a:solidFill>
              </a:rPr>
            </a:br>
            <a:r>
              <a:rPr lang="pt-BR" sz="2000" dirty="0" smtClean="0">
                <a:solidFill>
                  <a:srgbClr val="008000"/>
                </a:solidFill>
              </a:rPr>
              <a:t>III - dimensões morfofuncionais do movimento humano;</a:t>
            </a:r>
            <a:br>
              <a:rPr lang="pt-BR" sz="2000" dirty="0" smtClean="0">
                <a:solidFill>
                  <a:srgbClr val="008000"/>
                </a:solidFill>
              </a:rPr>
            </a:br>
            <a:r>
              <a:rPr lang="pt-BR" sz="2000" dirty="0" smtClean="0">
                <a:solidFill>
                  <a:srgbClr val="008000"/>
                </a:solidFill>
              </a:rPr>
              <a:t>IV - desenvolvimento humano e aprendizagem motora;</a:t>
            </a:r>
            <a:br>
              <a:rPr lang="pt-BR" sz="2000" dirty="0" smtClean="0">
                <a:solidFill>
                  <a:srgbClr val="008000"/>
                </a:solidFill>
              </a:rPr>
            </a:br>
            <a:r>
              <a:rPr lang="pt-BR" sz="2000" dirty="0" smtClean="0">
                <a:solidFill>
                  <a:srgbClr val="008000"/>
                </a:solidFill>
              </a:rPr>
              <a:t>V - regulamentações e normatizações na educação física escolar;</a:t>
            </a:r>
            <a:br>
              <a:rPr lang="pt-BR" sz="2000" dirty="0" smtClean="0">
                <a:solidFill>
                  <a:srgbClr val="008000"/>
                </a:solidFill>
              </a:rPr>
            </a:br>
            <a:r>
              <a:rPr lang="pt-BR" sz="2000" dirty="0" smtClean="0">
                <a:solidFill>
                  <a:srgbClr val="008000"/>
                </a:solidFill>
              </a:rPr>
              <a:t>VI - educação física escolar na área de linguagens;</a:t>
            </a:r>
            <a:br>
              <a:rPr lang="pt-BR" sz="2000" dirty="0" smtClean="0">
                <a:solidFill>
                  <a:srgbClr val="008000"/>
                </a:solidFill>
              </a:rPr>
            </a:br>
            <a:r>
              <a:rPr lang="pt-BR" sz="2000" dirty="0" smtClean="0">
                <a:solidFill>
                  <a:srgbClr val="008000"/>
                </a:solidFill>
              </a:rPr>
              <a:t>VII - educação física na Base Nacional Comum Curricular (BNCC); </a:t>
            </a:r>
          </a:p>
          <a:p>
            <a:pPr lvl="1" algn="just"/>
            <a:r>
              <a:rPr lang="pt-BR" sz="2000" dirty="0" smtClean="0">
                <a:solidFill>
                  <a:srgbClr val="008000"/>
                </a:solidFill>
              </a:rPr>
              <a:t>VIII - educação física nas etapas e modalidades da educação básica; </a:t>
            </a:r>
          </a:p>
          <a:p>
            <a:pPr lvl="1" algn="just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07750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Como vai ser a </a:t>
            </a:r>
            <a:r>
              <a:rPr lang="pt-BR" dirty="0"/>
              <a:t>A</a:t>
            </a:r>
            <a:r>
              <a:rPr lang="pt-BR" dirty="0" smtClean="0"/>
              <a:t>valiação Teórica do ENADE / PND?</a:t>
            </a:r>
            <a:endParaRPr lang="pt-BR" dirty="0"/>
          </a:p>
        </p:txBody>
      </p:sp>
      <p:sp>
        <p:nvSpPr>
          <p:cNvPr id="2" name="ZoneTexte 1"/>
          <p:cNvSpPr txBox="1"/>
          <p:nvPr/>
        </p:nvSpPr>
        <p:spPr>
          <a:xfrm>
            <a:off x="457200" y="1648217"/>
            <a:ext cx="8229600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endParaRPr lang="pt-BR" sz="2200" dirty="0" smtClean="0"/>
          </a:p>
          <a:p>
            <a:pPr lvl="1" algn="just"/>
            <a:r>
              <a:rPr lang="pt-BR" sz="2200" dirty="0">
                <a:solidFill>
                  <a:srgbClr val="008000"/>
                </a:solidFill>
              </a:rPr>
              <a:t>IX - manifestações da educação física: brincadeiras e jogos, esportes, ginásticas, lutas, danças, práticas corporais de aventura; </a:t>
            </a:r>
          </a:p>
          <a:p>
            <a:pPr lvl="1" algn="just"/>
            <a:r>
              <a:rPr lang="pt-BR" sz="2200" dirty="0" err="1">
                <a:solidFill>
                  <a:srgbClr val="008000"/>
                </a:solidFill>
              </a:rPr>
              <a:t>X</a:t>
            </a:r>
            <a:r>
              <a:rPr lang="pt-BR" sz="2200" dirty="0">
                <a:solidFill>
                  <a:srgbClr val="008000"/>
                </a:solidFill>
              </a:rPr>
              <a:t> - concepções teórico-metodológicas da educação física escolar;</a:t>
            </a:r>
          </a:p>
          <a:p>
            <a:pPr lvl="1" algn="just"/>
            <a:r>
              <a:rPr lang="pt-BR" sz="2200" dirty="0" smtClean="0">
                <a:solidFill>
                  <a:srgbClr val="008000"/>
                </a:solidFill>
              </a:rPr>
              <a:t>XI - fundamentos </a:t>
            </a:r>
            <a:r>
              <a:rPr lang="pt-BR" sz="2200" dirty="0" err="1" smtClean="0">
                <a:solidFill>
                  <a:srgbClr val="008000"/>
                </a:solidFill>
              </a:rPr>
              <a:t>didático-pedagógicos</a:t>
            </a:r>
            <a:r>
              <a:rPr lang="pt-BR" sz="2200" dirty="0" smtClean="0">
                <a:solidFill>
                  <a:srgbClr val="008000"/>
                </a:solidFill>
              </a:rPr>
              <a:t> da educação física escolar;</a:t>
            </a:r>
            <a:br>
              <a:rPr lang="pt-BR" sz="2200" dirty="0" smtClean="0">
                <a:solidFill>
                  <a:srgbClr val="008000"/>
                </a:solidFill>
              </a:rPr>
            </a:br>
            <a:r>
              <a:rPr lang="pt-BR" sz="2200" dirty="0" smtClean="0">
                <a:solidFill>
                  <a:srgbClr val="008000"/>
                </a:solidFill>
              </a:rPr>
              <a:t>XII - prática educativa e dimensões do conhecimento na educação física escolar</a:t>
            </a:r>
            <a:r>
              <a:rPr lang="pt-BR" sz="2200" smtClean="0">
                <a:solidFill>
                  <a:srgbClr val="008000"/>
                </a:solidFill>
              </a:rPr>
              <a:t>; </a:t>
            </a:r>
          </a:p>
          <a:p>
            <a:pPr lvl="1" algn="just"/>
            <a:r>
              <a:rPr lang="pt-BR" sz="2200" smtClean="0">
                <a:solidFill>
                  <a:srgbClr val="008000"/>
                </a:solidFill>
              </a:rPr>
              <a:t>XIII </a:t>
            </a:r>
            <a:r>
              <a:rPr lang="pt-BR" sz="2200" dirty="0" smtClean="0">
                <a:solidFill>
                  <a:srgbClr val="008000"/>
                </a:solidFill>
              </a:rPr>
              <a:t>- avaliação na educação física escolar;</a:t>
            </a:r>
            <a:br>
              <a:rPr lang="pt-BR" sz="2200" dirty="0" smtClean="0">
                <a:solidFill>
                  <a:srgbClr val="008000"/>
                </a:solidFill>
              </a:rPr>
            </a:br>
            <a:r>
              <a:rPr lang="pt-BR" sz="2200" dirty="0" smtClean="0">
                <a:solidFill>
                  <a:srgbClr val="008000"/>
                </a:solidFill>
              </a:rPr>
              <a:t>XIV - educação física escolar inclusiva;</a:t>
            </a:r>
            <a:br>
              <a:rPr lang="pt-BR" sz="2200" dirty="0" smtClean="0">
                <a:solidFill>
                  <a:srgbClr val="008000"/>
                </a:solidFill>
              </a:rPr>
            </a:br>
            <a:r>
              <a:rPr lang="pt-BR" sz="2200" dirty="0" smtClean="0">
                <a:solidFill>
                  <a:srgbClr val="008000"/>
                </a:solidFill>
              </a:rPr>
              <a:t>XV - educação física, qualidade de vida e saúde;</a:t>
            </a:r>
            <a:br>
              <a:rPr lang="pt-BR" sz="2200" dirty="0" smtClean="0">
                <a:solidFill>
                  <a:srgbClr val="008000"/>
                </a:solidFill>
              </a:rPr>
            </a:br>
            <a:r>
              <a:rPr lang="pt-BR" sz="2200" dirty="0" smtClean="0">
                <a:solidFill>
                  <a:srgbClr val="008000"/>
                </a:solidFill>
              </a:rPr>
              <a:t>XVI - pesquisa em educação física;</a:t>
            </a:r>
            <a:br>
              <a:rPr lang="pt-BR" sz="2200" dirty="0" smtClean="0">
                <a:solidFill>
                  <a:srgbClr val="008000"/>
                </a:solidFill>
              </a:rPr>
            </a:br>
            <a:r>
              <a:rPr lang="pt-BR" sz="2200" dirty="0" smtClean="0">
                <a:solidFill>
                  <a:srgbClr val="008000"/>
                </a:solidFill>
              </a:rPr>
              <a:t>XVII - educação física escolar na contemporaneidade; e</a:t>
            </a:r>
            <a:br>
              <a:rPr lang="pt-BR" sz="2200" dirty="0" smtClean="0">
                <a:solidFill>
                  <a:srgbClr val="008000"/>
                </a:solidFill>
              </a:rPr>
            </a:br>
            <a:r>
              <a:rPr lang="pt-BR" sz="2200" dirty="0" smtClean="0">
                <a:solidFill>
                  <a:srgbClr val="008000"/>
                </a:solidFill>
              </a:rPr>
              <a:t>XVIII - tecnologias e inovação em educação física escolar</a:t>
            </a:r>
            <a:endParaRPr lang="pt-BR" sz="2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7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C6D9F1"/>
          </a:solidFill>
        </p:spPr>
        <p:txBody>
          <a:bodyPr/>
          <a:lstStyle/>
          <a:p>
            <a:r>
              <a:rPr lang="fr-FR" dirty="0" smtClean="0"/>
              <a:t>Registro da presença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r>
              <a:rPr lang="pt-BR" dirty="0" err="1" smtClean="0"/>
              <a:t>I</a:t>
            </a:r>
            <a:r>
              <a:rPr lang="pt-BR" dirty="0" smtClean="0"/>
              <a:t> - O estudante inscrito na avaliação teórica, que sair com </a:t>
            </a:r>
            <a:r>
              <a:rPr lang="pt-BR" b="1" dirty="0" smtClean="0"/>
              <a:t>Espaço para anotação das questões, documento que contém um código alfanumérico </a:t>
            </a:r>
            <a:r>
              <a:rPr lang="pt-BR" dirty="0" smtClean="0"/>
              <a:t>de confirmação de presença no Exame, poderá entregá-</a:t>
            </a:r>
            <a:r>
              <a:rPr lang="pt-BR" dirty="0" err="1" smtClean="0"/>
              <a:t>lo</a:t>
            </a:r>
            <a:r>
              <a:rPr lang="pt-BR" dirty="0" smtClean="0"/>
              <a:t> ao coordenador de curso, de forma voluntária, após a aplicação, ou em qualquer outro dia posterior; </a:t>
            </a:r>
          </a:p>
          <a:p>
            <a:endParaRPr lang="pt-BR" dirty="0" smtClean="0"/>
          </a:p>
          <a:p>
            <a:r>
              <a:rPr lang="pt-BR" dirty="0" smtClean="0"/>
              <a:t>II - O coordenador de curso poderá </a:t>
            </a:r>
            <a:r>
              <a:rPr lang="pt-BR" b="1" dirty="0" smtClean="0"/>
              <a:t>registrar a presença do estudante na prova</a:t>
            </a:r>
            <a:r>
              <a:rPr lang="pt-BR" dirty="0" smtClean="0"/>
              <a:t> por meio da validação, junto ao Sistema Enade, do código alfanumérico supracitado.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42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/>
              <a:t>Dispensa de prova ENADE / PND</a:t>
            </a:r>
            <a:endParaRPr lang="pt-BR" dirty="0"/>
          </a:p>
        </p:txBody>
      </p:sp>
      <p:sp>
        <p:nvSpPr>
          <p:cNvPr id="2" name="ZoneTexte 1"/>
          <p:cNvSpPr txBox="1"/>
          <p:nvPr/>
        </p:nvSpPr>
        <p:spPr>
          <a:xfrm>
            <a:off x="457200" y="1661727"/>
            <a:ext cx="8229600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3366FF"/>
                </a:solidFill>
              </a:rPr>
              <a:t>PORTARIA 359, de 16 de junho de 2025 / ANEXO </a:t>
            </a:r>
            <a:r>
              <a:rPr lang="pt-BR" sz="2000" dirty="0" err="1" smtClean="0">
                <a:solidFill>
                  <a:srgbClr val="3366FF"/>
                </a:solidFill>
              </a:rPr>
              <a:t>B</a:t>
            </a:r>
            <a:endParaRPr lang="pt-BR" sz="2000" dirty="0" smtClean="0">
              <a:solidFill>
                <a:srgbClr val="3366FF"/>
              </a:solidFill>
            </a:endParaRPr>
          </a:p>
          <a:p>
            <a:endParaRPr lang="pt-BR" sz="2000" dirty="0" smtClean="0"/>
          </a:p>
          <a:p>
            <a:pPr algn="ctr"/>
            <a:r>
              <a:rPr lang="pt-BR" sz="2000" b="1" dirty="0" smtClean="0"/>
              <a:t>CRITÉRIOS PARA DEFERIMENTO DE PEDIDOS DE DISPENSA DE PROVA</a:t>
            </a:r>
          </a:p>
          <a:p>
            <a:pPr algn="ctr"/>
            <a:endParaRPr lang="pt-BR" sz="1000" b="1" dirty="0" smtClean="0"/>
          </a:p>
          <a:p>
            <a:pPr algn="just"/>
            <a:r>
              <a:rPr lang="pt-BR" b="1" dirty="0" err="1" smtClean="0"/>
              <a:t>I</a:t>
            </a:r>
            <a:r>
              <a:rPr lang="pt-BR" b="1" dirty="0" smtClean="0"/>
              <a:t> – Ocorrências de ordem pessoal</a:t>
            </a:r>
          </a:p>
          <a:p>
            <a:pPr algn="just"/>
            <a:endParaRPr lang="pt-BR" sz="500" dirty="0" smtClean="0"/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a) Acidentes 		</a:t>
            </a:r>
            <a:r>
              <a:rPr lang="pt-BR" dirty="0" err="1" smtClean="0">
                <a:solidFill>
                  <a:srgbClr val="FF0000"/>
                </a:solidFill>
              </a:rPr>
              <a:t>b</a:t>
            </a:r>
            <a:r>
              <a:rPr lang="pt-BR" dirty="0" smtClean="0">
                <a:solidFill>
                  <a:srgbClr val="FF0000"/>
                </a:solidFill>
              </a:rPr>
              <a:t>) Assalto</a:t>
            </a:r>
          </a:p>
          <a:p>
            <a:pPr algn="just"/>
            <a:r>
              <a:rPr lang="pt-BR" dirty="0" err="1" smtClean="0">
                <a:solidFill>
                  <a:srgbClr val="FF0000"/>
                </a:solidFill>
              </a:rPr>
              <a:t>c</a:t>
            </a:r>
            <a:r>
              <a:rPr lang="pt-BR" dirty="0" smtClean="0">
                <a:solidFill>
                  <a:srgbClr val="FF0000"/>
                </a:solidFill>
              </a:rPr>
              <a:t>) Casamento		</a:t>
            </a:r>
            <a:r>
              <a:rPr lang="pt-BR" dirty="0" err="1" smtClean="0">
                <a:solidFill>
                  <a:srgbClr val="FF0000"/>
                </a:solidFill>
              </a:rPr>
              <a:t>d</a:t>
            </a:r>
            <a:r>
              <a:rPr lang="pt-BR" dirty="0" smtClean="0">
                <a:solidFill>
                  <a:srgbClr val="FF0000"/>
                </a:solidFill>
              </a:rPr>
              <a:t>) Extravio, perda, furto ou roubo de documento de identificação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e) Luto			</a:t>
            </a:r>
            <a:r>
              <a:rPr lang="pt-BR" dirty="0" err="1" smtClean="0">
                <a:solidFill>
                  <a:srgbClr val="FF0000"/>
                </a:solidFill>
              </a:rPr>
              <a:t>f</a:t>
            </a:r>
            <a:r>
              <a:rPr lang="pt-BR" dirty="0" smtClean="0">
                <a:solidFill>
                  <a:srgbClr val="FF0000"/>
                </a:solidFill>
              </a:rPr>
              <a:t>) Acompanhamento de cônjuge por motivo de trabalho</a:t>
            </a:r>
          </a:p>
          <a:p>
            <a:pPr algn="just"/>
            <a:r>
              <a:rPr lang="pt-BR" dirty="0" err="1" smtClean="0">
                <a:solidFill>
                  <a:srgbClr val="FF0000"/>
                </a:solidFill>
              </a:rPr>
              <a:t>g</a:t>
            </a:r>
            <a:r>
              <a:rPr lang="pt-BR" dirty="0" smtClean="0">
                <a:solidFill>
                  <a:srgbClr val="FF0000"/>
                </a:solidFill>
              </a:rPr>
              <a:t>) Saúde 			</a:t>
            </a:r>
            <a:r>
              <a:rPr lang="pt-BR" dirty="0" err="1" smtClean="0">
                <a:solidFill>
                  <a:srgbClr val="FF0000"/>
                </a:solidFill>
              </a:rPr>
              <a:t>h</a:t>
            </a:r>
            <a:r>
              <a:rPr lang="pt-BR" dirty="0" smtClean="0">
                <a:solidFill>
                  <a:srgbClr val="FF0000"/>
                </a:solidFill>
              </a:rPr>
              <a:t>) Maternidade </a:t>
            </a:r>
          </a:p>
          <a:p>
            <a:pPr algn="just"/>
            <a:r>
              <a:rPr lang="pt-BR" dirty="0" err="1" smtClean="0">
                <a:solidFill>
                  <a:srgbClr val="FF0000"/>
                </a:solidFill>
              </a:rPr>
              <a:t>i</a:t>
            </a:r>
            <a:r>
              <a:rPr lang="pt-BR" dirty="0" smtClean="0">
                <a:solidFill>
                  <a:srgbClr val="FF0000"/>
                </a:solidFill>
              </a:rPr>
              <a:t>) Paternidade		</a:t>
            </a:r>
            <a:r>
              <a:rPr lang="pt-BR" dirty="0" err="1" smtClean="0">
                <a:solidFill>
                  <a:srgbClr val="FF0000"/>
                </a:solidFill>
              </a:rPr>
              <a:t>j</a:t>
            </a:r>
            <a:r>
              <a:rPr lang="pt-BR" dirty="0" smtClean="0">
                <a:solidFill>
                  <a:srgbClr val="FF0000"/>
                </a:solidFill>
              </a:rPr>
              <a:t>) Atividade acadêmica</a:t>
            </a:r>
          </a:p>
          <a:p>
            <a:pPr algn="just"/>
            <a:r>
              <a:rPr lang="pt-BR" dirty="0" err="1" smtClean="0">
                <a:solidFill>
                  <a:srgbClr val="FF0000"/>
                </a:solidFill>
              </a:rPr>
              <a:t>k</a:t>
            </a:r>
            <a:r>
              <a:rPr lang="pt-BR" dirty="0" smtClean="0">
                <a:solidFill>
                  <a:srgbClr val="FF0000"/>
                </a:solidFill>
              </a:rPr>
              <a:t>) Concurso público ou processo seletivo de trabalho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l) Intercâmbio não vinculado ao curso avaliado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m) Privação de liberdade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II – Compromissos profissionais</a:t>
            </a:r>
          </a:p>
          <a:p>
            <a:pPr algn="just"/>
            <a:endParaRPr lang="pt-BR" sz="500" dirty="0" smtClean="0"/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a) Trabalho</a:t>
            </a:r>
          </a:p>
        </p:txBody>
      </p:sp>
    </p:spTree>
    <p:extLst>
      <p:ext uri="{BB962C8B-B14F-4D97-AF65-F5344CB8AC3E}">
        <p14:creationId xmlns:p14="http://schemas.microsoft.com/office/powerpoint/2010/main" val="44190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/>
              <a:t>Dispensa de prova ENADE / PND</a:t>
            </a:r>
            <a:endParaRPr lang="pt-BR" dirty="0"/>
          </a:p>
        </p:txBody>
      </p:sp>
      <p:sp>
        <p:nvSpPr>
          <p:cNvPr id="2" name="ZoneTexte 1"/>
          <p:cNvSpPr txBox="1"/>
          <p:nvPr/>
        </p:nvSpPr>
        <p:spPr>
          <a:xfrm>
            <a:off x="457200" y="2427109"/>
            <a:ext cx="8229600" cy="270843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0000"/>
                </a:solidFill>
              </a:rPr>
              <a:t>EDITAL 72, de 16 de junho de 2025 / ANEXO </a:t>
            </a:r>
            <a:r>
              <a:rPr lang="pt-BR" sz="2000" dirty="0" err="1" smtClean="0">
                <a:solidFill>
                  <a:srgbClr val="FF0000"/>
                </a:solidFill>
              </a:rPr>
              <a:t>B</a:t>
            </a:r>
            <a:endParaRPr lang="pt-BR" sz="2000" dirty="0" smtClean="0">
              <a:solidFill>
                <a:srgbClr val="FF0000"/>
              </a:solidFill>
            </a:endParaRPr>
          </a:p>
          <a:p>
            <a:endParaRPr lang="pt-BR" sz="2000" dirty="0" smtClean="0">
              <a:solidFill>
                <a:srgbClr val="FF000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SOLICITAÇÃO DA DISPENSA DE PROVA</a:t>
            </a:r>
          </a:p>
          <a:p>
            <a:pPr algn="ctr"/>
            <a:endParaRPr lang="pt-BR" sz="2000" b="1" dirty="0">
              <a:solidFill>
                <a:srgbClr val="FF000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Deve ser feito no sistema ENADE anexando documento comprobatório do impedimento de participação na data da prova dia 26 de outubro de 2025.</a:t>
            </a:r>
          </a:p>
          <a:p>
            <a:pPr algn="ctr"/>
            <a:endParaRPr lang="pt-BR" sz="2000" b="1" dirty="0">
              <a:solidFill>
                <a:srgbClr val="FF000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De 13 de dezembro </a:t>
            </a:r>
            <a:r>
              <a:rPr lang="pt-BR" sz="2000" b="1" dirty="0">
                <a:solidFill>
                  <a:srgbClr val="FF0000"/>
                </a:solidFill>
              </a:rPr>
              <a:t>à 18 </a:t>
            </a:r>
            <a:r>
              <a:rPr lang="pt-BR" sz="2000" b="1" dirty="0" smtClean="0">
                <a:solidFill>
                  <a:srgbClr val="FF0000"/>
                </a:solidFill>
              </a:rPr>
              <a:t>de janeiro de 2026</a:t>
            </a:r>
          </a:p>
          <a:p>
            <a:pPr algn="ctr"/>
            <a:endParaRPr lang="pt-BR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400781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a de Tela 2025-07-07 às 08.46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685226" cy="3531196"/>
          </a:xfrm>
          <a:prstGeom prst="rect">
            <a:avLst/>
          </a:prstGeom>
        </p:spPr>
      </p:pic>
      <p:pic>
        <p:nvPicPr>
          <p:cNvPr id="5" name="Image 4" descr="Captura de Tela 2025-07-07 às 08.4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90" y="3200690"/>
            <a:ext cx="6265710" cy="365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0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a de Tela 2025-07-03 às 10.29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469"/>
            <a:ext cx="9144000" cy="5100625"/>
          </a:xfrm>
          <a:prstGeom prst="rect">
            <a:avLst/>
          </a:prstGeom>
        </p:spPr>
      </p:pic>
      <p:pic>
        <p:nvPicPr>
          <p:cNvPr id="5" name="Image 4" descr="Captura de Tela 2025-07-04 às 11.08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4469"/>
            <a:ext cx="1729157" cy="99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0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a de Tela 2025-07-07 às 08.48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104"/>
            <a:ext cx="9144000" cy="563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8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C6D9F1"/>
          </a:solidFill>
        </p:spPr>
        <p:txBody>
          <a:bodyPr/>
          <a:lstStyle/>
          <a:p>
            <a:r>
              <a:rPr lang="fr-FR" dirty="0" smtClean="0"/>
              <a:t>BOA SORTE NO ENADE 2025!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sz="2600" dirty="0" smtClean="0"/>
          </a:p>
          <a:p>
            <a:pPr marL="0" indent="0" algn="ctr">
              <a:buNone/>
            </a:pPr>
            <a:r>
              <a:rPr lang="pt-BR" sz="2600" dirty="0" smtClean="0"/>
              <a:t>Prof. </a:t>
            </a:r>
            <a:r>
              <a:rPr lang="pt-BR" sz="2600" dirty="0"/>
              <a:t>D</a:t>
            </a:r>
            <a:r>
              <a:rPr lang="pt-BR" sz="2600" dirty="0" smtClean="0"/>
              <a:t>r. Marcos Godoi</a:t>
            </a:r>
          </a:p>
          <a:p>
            <a:pPr marL="0" indent="0" algn="ctr">
              <a:buNone/>
            </a:pPr>
            <a:r>
              <a:rPr lang="pt-BR" sz="2600" dirty="0" smtClean="0"/>
              <a:t>Coord. Curso Licenciatura em </a:t>
            </a:r>
            <a:r>
              <a:rPr lang="pt-BR" sz="2600" dirty="0"/>
              <a:t>E</a:t>
            </a:r>
            <a:r>
              <a:rPr lang="pt-BR" sz="2600" dirty="0" smtClean="0"/>
              <a:t>ducação Física FEF UFMT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300821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3084713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/>
              <a:t>Avaliação Teórica ENADE 2025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980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a de Tela 2025-07-03 às 10.31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165"/>
            <a:ext cx="9144000" cy="5179979"/>
          </a:xfrm>
          <a:prstGeom prst="rect">
            <a:avLst/>
          </a:prstGeom>
        </p:spPr>
      </p:pic>
      <p:pic>
        <p:nvPicPr>
          <p:cNvPr id="3" name="Image 2" descr="Captura de Tela 2025-07-04 às 11.08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297836"/>
            <a:ext cx="1270092" cy="72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6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a de Tela 2025-07-03 às 10.32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499"/>
            <a:ext cx="9144000" cy="1789924"/>
          </a:xfrm>
          <a:prstGeom prst="rect">
            <a:avLst/>
          </a:prstGeom>
        </p:spPr>
      </p:pic>
      <p:pic>
        <p:nvPicPr>
          <p:cNvPr id="5" name="Image 4" descr="Captura de Tela 2025-07-03 às 10.32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24" y="2145423"/>
            <a:ext cx="5371250" cy="4337538"/>
          </a:xfrm>
          <a:prstGeom prst="rect">
            <a:avLst/>
          </a:prstGeom>
        </p:spPr>
      </p:pic>
      <p:pic>
        <p:nvPicPr>
          <p:cNvPr id="6" name="Image 5" descr="Captura de Tela 2025-07-04 às 11.08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2519"/>
            <a:ext cx="1580862" cy="9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2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a de Tela 2025-07-04 às 11.30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68" y="1746610"/>
            <a:ext cx="7091008" cy="5111390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31983" y="270272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sz="2700" dirty="0" smtClean="0"/>
              <a:t>Preenchimento do cadastro e questionário do estudante</a:t>
            </a:r>
            <a:br>
              <a:rPr lang="pt-BR" sz="2700" dirty="0" smtClean="0"/>
            </a:br>
            <a:r>
              <a:rPr lang="pt-BR" sz="2700" dirty="0" smtClean="0">
                <a:solidFill>
                  <a:srgbClr val="FF0000"/>
                </a:solidFill>
              </a:rPr>
              <a:t>De: 14/07 a 25/07/2025</a:t>
            </a:r>
            <a:endParaRPr lang="pt-BR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a de Tela 2025-07-03 às 10.38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343"/>
            <a:ext cx="9144000" cy="5188085"/>
          </a:xfrm>
          <a:prstGeom prst="rect">
            <a:avLst/>
          </a:prstGeom>
        </p:spPr>
      </p:pic>
      <p:pic>
        <p:nvPicPr>
          <p:cNvPr id="2" name="Image 1" descr="Captura de Tela 2025-07-04 às 11.08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651"/>
            <a:ext cx="1837583" cy="105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6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Inscritos na Prova Teórica 2025</a:t>
            </a:r>
            <a:endParaRPr lang="pt-BR" dirty="0"/>
          </a:p>
        </p:txBody>
      </p:sp>
      <p:pic>
        <p:nvPicPr>
          <p:cNvPr id="4" name="Image 3" descr="Captura de Tela 2025-07-03 às 10.4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11" y="1738923"/>
            <a:ext cx="4375020" cy="4122615"/>
          </a:xfrm>
          <a:prstGeom prst="rect">
            <a:avLst/>
          </a:prstGeom>
        </p:spPr>
      </p:pic>
      <p:pic>
        <p:nvPicPr>
          <p:cNvPr id="5" name="Image 4" descr="Captura de Tela 2025-07-03 às 10.48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923"/>
            <a:ext cx="4207221" cy="41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4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 smtClean="0"/>
              <a:t>Inscritos na Prova Teórica 2025</a:t>
            </a:r>
            <a:endParaRPr lang="pt-BR" dirty="0"/>
          </a:p>
        </p:txBody>
      </p:sp>
      <p:pic>
        <p:nvPicPr>
          <p:cNvPr id="3" name="Image 2" descr="Captura de Tela 2025-07-03 às 10.49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92" y="2110154"/>
            <a:ext cx="4842842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1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576</Words>
  <Application>Microsoft Macintosh PowerPoint</Application>
  <PresentationFormat>Présentation à l'écran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Présentation PowerPoint</vt:lpstr>
      <vt:lpstr>Avaliação Teórica ENADE 2025</vt:lpstr>
      <vt:lpstr>Présentation PowerPoint</vt:lpstr>
      <vt:lpstr>Présentation PowerPoint</vt:lpstr>
      <vt:lpstr>Preenchimento do cadastro e questionário do estudante De: 14/07 a 25/07/2025</vt:lpstr>
      <vt:lpstr>Présentation PowerPoint</vt:lpstr>
      <vt:lpstr>Inscritos na Prova Teórica 2025</vt:lpstr>
      <vt:lpstr>Inscritos na Prova Teórica 2025</vt:lpstr>
      <vt:lpstr>Présentation PowerPoint</vt:lpstr>
      <vt:lpstr>Prova Teórica Dia 26 de outubro de 2025</vt:lpstr>
      <vt:lpstr>Calendário Avaliação Teórica 2025</vt:lpstr>
      <vt:lpstr>Como vai ser a Avaliação Teórica do ENADE / PND?</vt:lpstr>
      <vt:lpstr>Como vai ser a Avaliação Teórica do ENADE / PND?</vt:lpstr>
      <vt:lpstr>Como vai ser a Avaliação Teórica do ENADE / PND?</vt:lpstr>
      <vt:lpstr>Registro da presença</vt:lpstr>
      <vt:lpstr>Dispensa de prova ENADE / PND</vt:lpstr>
      <vt:lpstr>Dispensa de prova ENADE / PND</vt:lpstr>
      <vt:lpstr>Présentation PowerPoint</vt:lpstr>
      <vt:lpstr>Présentation PowerPoint</vt:lpstr>
      <vt:lpstr>BOA SORTE NO ENADE 2025!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Marcos Godoi</dc:creator>
  <cp:lastModifiedBy>Marcos Godoi</cp:lastModifiedBy>
  <cp:revision>30</cp:revision>
  <dcterms:created xsi:type="dcterms:W3CDTF">2025-07-03T14:28:38Z</dcterms:created>
  <dcterms:modified xsi:type="dcterms:W3CDTF">2025-07-11T20:00:13Z</dcterms:modified>
</cp:coreProperties>
</file>